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8" r:id="rId3"/>
    <p:sldId id="283" r:id="rId4"/>
    <p:sldId id="258" r:id="rId5"/>
    <p:sldId id="290" r:id="rId6"/>
    <p:sldId id="259" r:id="rId7"/>
    <p:sldId id="289" r:id="rId8"/>
    <p:sldId id="263" r:id="rId9"/>
    <p:sldId id="285" r:id="rId10"/>
    <p:sldId id="291" r:id="rId11"/>
    <p:sldId id="286" r:id="rId12"/>
    <p:sldId id="287" r:id="rId13"/>
    <p:sldId id="293" r:id="rId14"/>
    <p:sldId id="292" r:id="rId15"/>
    <p:sldId id="294" r:id="rId16"/>
    <p:sldId id="295" r:id="rId17"/>
    <p:sldId id="265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E6E53-1B2D-4B3A-A87A-4156C8CEBBF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1DC59-10B6-4623-AA18-1B5365A6AD3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Тема 3</a:t>
            </a:r>
            <a:endParaRPr lang="ru-RU" sz="8000" b="1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8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Базовые единицы </a:t>
            </a:r>
            <a:r>
              <a:rPr lang="ru-RU" sz="80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дискурса</a:t>
            </a:r>
            <a:endParaRPr lang="ru-RU" sz="8000" b="1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indent="342900"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Интересно, что он здесь делает? Наверное, ему что-то нужно от нас. Как ты думаешь? У тебя есть соображения по этому поводу?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ru-RU" b="1" i="1" dirty="0" smtClean="0"/>
          </a:p>
          <a:p>
            <a:pPr algn="just">
              <a:buNone/>
            </a:pPr>
            <a:endParaRPr lang="ru-RU" b="1" i="1" dirty="0" smtClean="0"/>
          </a:p>
          <a:p>
            <a:pPr algn="just">
              <a:buNone/>
            </a:pPr>
            <a:r>
              <a:rPr lang="ru-RU" sz="6000" b="1" i="1" dirty="0" smtClean="0"/>
              <a:t>Реплика (</a:t>
            </a:r>
            <a:r>
              <a:rPr lang="ru-RU" sz="6000" b="1" i="1" dirty="0" err="1" smtClean="0"/>
              <a:t>Репликовый</a:t>
            </a:r>
            <a:r>
              <a:rPr lang="ru-RU" sz="6000" b="1" i="1" dirty="0" smtClean="0"/>
              <a:t> шаг)</a:t>
            </a:r>
            <a:endParaRPr lang="ru-RU" sz="6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70000" lnSpcReduction="20000"/>
          </a:bodyPr>
          <a:lstStyle/>
          <a:p>
            <a:r>
              <a:rPr lang="ru-RU" b="1" i="1" dirty="0" smtClean="0"/>
              <a:t>(1): </a:t>
            </a:r>
            <a:r>
              <a:rPr lang="ru-RU" dirty="0" smtClean="0"/>
              <a:t>Во втором пункте я утверждаю, что ещё Аристотель различил </a:t>
            </a:r>
            <a:r>
              <a:rPr lang="ru-RU" i="1" dirty="0" err="1" smtClean="0"/>
              <a:t>фронезис</a:t>
            </a:r>
            <a:r>
              <a:rPr lang="ru-RU" dirty="0" smtClean="0"/>
              <a:t> как практическое знание вместе со способностью выделения его из опыта и применения – и </a:t>
            </a:r>
            <a:r>
              <a:rPr lang="ru-RU" i="1" dirty="0" err="1" smtClean="0"/>
              <a:t>эпистемé</a:t>
            </a:r>
            <a:r>
              <a:rPr lang="ru-RU" dirty="0" smtClean="0"/>
              <a:t> как теоретическое знание, происходящее из созерцания. </a:t>
            </a:r>
          </a:p>
          <a:p>
            <a:r>
              <a:rPr lang="ru-RU" b="1" i="1" dirty="0" smtClean="0"/>
              <a:t>(2): </a:t>
            </a:r>
            <a:r>
              <a:rPr lang="ru-RU" dirty="0" smtClean="0"/>
              <a:t>Это уже было у Аристотеля. Следовательно, подобное различение, повторённое в ММК, не является вкладом, а в лучшем случае является развитием уже имеющейся системы представлений. Но это не о мышлении, да? </a:t>
            </a:r>
          </a:p>
          <a:p>
            <a:r>
              <a:rPr lang="ru-RU" b="1" i="1" dirty="0" smtClean="0"/>
              <a:t>(1)</a:t>
            </a:r>
            <a:r>
              <a:rPr lang="ru-RU" dirty="0" smtClean="0"/>
              <a:t>: Через полшага. Я утверждаю во втором же тезисе, что </a:t>
            </a:r>
            <a:r>
              <a:rPr lang="ru-RU" i="1" dirty="0" smtClean="0"/>
              <a:t>оппозиция </a:t>
            </a:r>
            <a:r>
              <a:rPr lang="ru-RU" i="1" dirty="0" err="1" smtClean="0"/>
              <a:t>фронезис</a:t>
            </a:r>
            <a:r>
              <a:rPr lang="ru-RU" i="1" dirty="0" smtClean="0"/>
              <a:t> и </a:t>
            </a:r>
            <a:r>
              <a:rPr lang="ru-RU" i="1" dirty="0" err="1" smtClean="0"/>
              <a:t>эпистеме</a:t>
            </a:r>
            <a:r>
              <a:rPr lang="ru-RU" dirty="0" err="1" smtClean="0"/>
              <a:t>протянулась</a:t>
            </a:r>
            <a:r>
              <a:rPr lang="ru-RU" dirty="0" smtClean="0"/>
              <a:t> через всю европейскую рационалистическую философскую традицию и вылилась у Канта в </a:t>
            </a:r>
            <a:r>
              <a:rPr lang="ru-RU" i="1" dirty="0" smtClean="0"/>
              <a:t>оппозицию чистого и практического разума</a:t>
            </a:r>
            <a:r>
              <a:rPr lang="ru-RU" dirty="0" smtClean="0"/>
              <a:t>. Наверное, можно утверждать, что и у Аристотеля это уже была оппозиция </a:t>
            </a:r>
            <a:r>
              <a:rPr lang="ru-RU" i="1" dirty="0" smtClean="0"/>
              <a:t>по поводу мышления</a:t>
            </a:r>
            <a:r>
              <a:rPr lang="ru-RU" dirty="0" smtClean="0"/>
              <a:t>, хотя это, скорее, будет задним числом. Но у Канта [различение чистого и практического разума] уже точно было по поводу мышления.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6000" b="1" i="1" dirty="0" smtClean="0"/>
          </a:p>
          <a:p>
            <a:pPr algn="ctr">
              <a:buNone/>
            </a:pPr>
            <a:r>
              <a:rPr lang="ru-RU" sz="6000" b="1" i="1" dirty="0" smtClean="0"/>
              <a:t>Диалогическое единство</a:t>
            </a:r>
            <a:endParaRPr lang="ru-RU" sz="6000" b="1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Autofit/>
          </a:bodyPr>
          <a:lstStyle/>
          <a:p>
            <a:r>
              <a:rPr lang="ru-RU" sz="5000" dirty="0" smtClean="0"/>
              <a:t>(1): </a:t>
            </a:r>
            <a:r>
              <a:rPr lang="ru-RU" sz="5000" i="1" dirty="0" smtClean="0"/>
              <a:t>Вы считаете обоснованной третью инъекцию </a:t>
            </a:r>
            <a:r>
              <a:rPr lang="ru-RU" sz="5000" i="1" dirty="0" err="1" smtClean="0"/>
              <a:t>Экстенциллина</a:t>
            </a:r>
            <a:r>
              <a:rPr lang="ru-RU" sz="5000" i="1" dirty="0" smtClean="0"/>
              <a:t> больным с массой тела выше 85 кг?</a:t>
            </a:r>
            <a:endParaRPr lang="ru-RU" sz="5000" dirty="0" smtClean="0"/>
          </a:p>
          <a:p>
            <a:r>
              <a:rPr lang="ru-RU" sz="5000" dirty="0" smtClean="0"/>
              <a:t>(2): </a:t>
            </a:r>
            <a:r>
              <a:rPr lang="ru-RU" sz="5000" i="1" dirty="0" smtClean="0"/>
              <a:t>Можно обойтись и двумя.</a:t>
            </a:r>
            <a:endParaRPr lang="ru-RU" sz="50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sz="5000" dirty="0" smtClean="0"/>
              <a:t>(1): </a:t>
            </a:r>
            <a:r>
              <a:rPr lang="ru-RU" sz="5000" i="1" dirty="0" smtClean="0"/>
              <a:t>Больные находились в стационаре или лечение проводилось </a:t>
            </a:r>
            <a:r>
              <a:rPr lang="ru-RU" sz="5000" i="1" dirty="0" err="1" smtClean="0"/>
              <a:t>амбулаторно</a:t>
            </a:r>
            <a:r>
              <a:rPr lang="ru-RU" sz="5000" i="1" dirty="0" smtClean="0"/>
              <a:t>?</a:t>
            </a:r>
            <a:endParaRPr lang="ru-RU" sz="5000" dirty="0" smtClean="0"/>
          </a:p>
          <a:p>
            <a:r>
              <a:rPr lang="ru-RU" sz="5000" dirty="0" smtClean="0"/>
              <a:t>(2): </a:t>
            </a:r>
            <a:r>
              <a:rPr lang="ru-RU" sz="5000" i="1" dirty="0" smtClean="0"/>
              <a:t>И в стационаре, и </a:t>
            </a:r>
            <a:r>
              <a:rPr lang="ru-RU" sz="5000" i="1" dirty="0" err="1" smtClean="0"/>
              <a:t>амбулаторно</a:t>
            </a:r>
            <a:r>
              <a:rPr lang="ru-RU" sz="5000" i="1" dirty="0" smtClean="0"/>
              <a:t>. </a:t>
            </a:r>
            <a:endParaRPr lang="ru-RU" sz="50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85000" lnSpcReduction="20000"/>
          </a:bodyPr>
          <a:lstStyle/>
          <a:p>
            <a:pPr indent="34290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(1):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Я все-таки хочу четко представить себе: в чем суть Вашей модели? Как удалось Вам повысить оценку информативности признаков? Вы представляете новый способ оценки информативности. Принципиально новый, отличный от способа Шеннона или кого угодно. В чем все-таки суть?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34290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(2):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Вы имеете в виду модели количества информации или математические модели оценки признаков?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34290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(3):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Нет, физически, на конкретном Вашем примере. То есть физическая ситуация и пример реализации Вашей модели. </a:t>
            </a:r>
          </a:p>
          <a:p>
            <a:pPr indent="34290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(4):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Ответ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 smtClean="0"/>
              <a:t>ВЫВОДЫ:</a:t>
            </a:r>
          </a:p>
          <a:p>
            <a:pPr>
              <a:buNone/>
            </a:pPr>
            <a:r>
              <a:rPr lang="ru-RU" sz="4000" dirty="0" smtClean="0"/>
              <a:t>1. Базовой коммуникативной единицей </a:t>
            </a:r>
            <a:r>
              <a:rPr lang="ru-RU" sz="4000" dirty="0" err="1" smtClean="0"/>
              <a:t>дискурса</a:t>
            </a:r>
            <a:r>
              <a:rPr lang="ru-RU" sz="4000" dirty="0" smtClean="0"/>
              <a:t> является речевой акт.</a:t>
            </a:r>
          </a:p>
          <a:p>
            <a:pPr>
              <a:buNone/>
            </a:pPr>
            <a:r>
              <a:rPr lang="ru-RU" sz="4000" dirty="0" smtClean="0"/>
              <a:t>2</a:t>
            </a:r>
            <a:r>
              <a:rPr lang="ru-RU" sz="4000" dirty="0" smtClean="0"/>
              <a:t>. </a:t>
            </a:r>
            <a:r>
              <a:rPr lang="ru-RU" sz="4000" dirty="0" smtClean="0"/>
              <a:t>Другие коммуникативные единицы </a:t>
            </a:r>
            <a:r>
              <a:rPr lang="ru-RU" sz="4000" dirty="0" err="1" smtClean="0"/>
              <a:t>дискурса</a:t>
            </a:r>
            <a:r>
              <a:rPr lang="ru-RU" sz="4000" dirty="0" smtClean="0"/>
              <a:t> – коммуникативный ход и диалогическое единство.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Практическому врачу все равно – научный у него метод лечения или не научный – главное, чтобы пациент был здоровый. И когда он видит, что шаманизм помогает, он начинает сочетать методы. И в этом случае оказывается, что лженаука, с абсолютно иррациональными объяснениями, которые совершенно не укладывающимися в рамки современной физиологии, оказывается прагматически полезной.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5000" b="1" dirty="0" smtClean="0"/>
              <a:t>План</a:t>
            </a:r>
          </a:p>
          <a:p>
            <a:pPr marL="514350" indent="-514350" algn="just">
              <a:buAutoNum type="arabicPeriod"/>
            </a:pPr>
            <a:r>
              <a:rPr lang="ru-RU" sz="5000" dirty="0" smtClean="0">
                <a:cs typeface="Arabic Typesetting" pitchFamily="66" charset="-78"/>
              </a:rPr>
              <a:t>Речевой акт и типы речевых актов.</a:t>
            </a:r>
          </a:p>
          <a:p>
            <a:pPr marL="514350" indent="-514350" algn="just">
              <a:buAutoNum type="arabicPeriod"/>
            </a:pPr>
            <a:r>
              <a:rPr lang="ru-RU" sz="5000" dirty="0" smtClean="0">
                <a:cs typeface="Arabic Typesetting" pitchFamily="66" charset="-78"/>
              </a:rPr>
              <a:t>Другие </a:t>
            </a:r>
            <a:r>
              <a:rPr lang="ru-RU" sz="5000" dirty="0" smtClean="0">
                <a:cs typeface="Arabic Typesetting" pitchFamily="66" charset="-78"/>
              </a:rPr>
              <a:t>коммуникативные единицы. </a:t>
            </a:r>
            <a:endParaRPr lang="ru-RU" sz="5000" dirty="0"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Вопрос 1</a:t>
            </a:r>
            <a:endParaRPr lang="en-US" dirty="0" smtClean="0"/>
          </a:p>
          <a:p>
            <a:pPr algn="ctr">
              <a:buNone/>
            </a:pPr>
            <a:r>
              <a:rPr lang="ru-RU" sz="9600" dirty="0" smtClean="0">
                <a:cs typeface="Arabic Typesetting" pitchFamily="66" charset="-78"/>
              </a:rPr>
              <a:t>Речевой акт и типы речевых актов</a:t>
            </a:r>
            <a:endParaRPr lang="en-US" sz="9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Autofit/>
          </a:bodyPr>
          <a:lstStyle/>
          <a:p>
            <a:pPr indent="457200" algn="just">
              <a:buNone/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Речевой акт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– целенаправленное коммуникативное действие, по объему совпадающее с предложением (речевой поступок).</a:t>
            </a:r>
          </a:p>
          <a:p>
            <a:pPr indent="457200" algn="just">
              <a:buNone/>
            </a:pP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Просьба, извинение, вопрос приглашение, констатация и т.д.</a:t>
            </a:r>
          </a:p>
          <a:p>
            <a:pPr indent="457200" algn="just">
              <a:buNone/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Разбуди меня, пожалуйста, через час.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(просьба)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style>
          <a:lnRef idx="2">
            <a:schemeClr val="accent2"/>
          </a:lnRef>
          <a:fillRef idx="100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indent="342900" algn="ctr">
              <a:buNone/>
            </a:pPr>
            <a:r>
              <a:rPr lang="ru-RU" sz="4000" b="1" i="1" dirty="0" smtClean="0"/>
              <a:t>Типы РА (по </a:t>
            </a:r>
            <a:r>
              <a:rPr lang="ru-RU" sz="4000" b="1" i="1" dirty="0" err="1" smtClean="0"/>
              <a:t>иллокутивной</a:t>
            </a:r>
            <a:r>
              <a:rPr lang="ru-RU" sz="4000" b="1" i="1" dirty="0" smtClean="0"/>
              <a:t> силе)</a:t>
            </a:r>
          </a:p>
          <a:p>
            <a:pPr indent="342900" algn="just">
              <a:buNone/>
            </a:pPr>
            <a:r>
              <a:rPr lang="ru-RU" sz="4000" b="1" u="sng" dirty="0" err="1" smtClean="0">
                <a:latin typeface="Times New Roman" pitchFamily="18" charset="0"/>
                <a:cs typeface="Times New Roman" pitchFamily="18" charset="0"/>
              </a:rPr>
              <a:t>Ассертивы</a:t>
            </a:r>
            <a:r>
              <a:rPr lang="ru-RU" sz="4000" b="1" u="sng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4000" b="1" u="sng" dirty="0" err="1" smtClean="0">
                <a:latin typeface="Times New Roman" pitchFamily="18" charset="0"/>
                <a:cs typeface="Times New Roman" pitchFamily="18" charset="0"/>
              </a:rPr>
              <a:t>репрезентативы</a:t>
            </a:r>
            <a:endParaRPr lang="ru-RU" sz="4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 algn="just">
              <a:buNone/>
            </a:pPr>
            <a:r>
              <a:rPr lang="ru-RU" sz="4000" b="1" u="sng" dirty="0" smtClean="0">
                <a:latin typeface="Times New Roman" pitchFamily="18" charset="0"/>
                <a:cs typeface="Times New Roman" pitchFamily="18" charset="0"/>
              </a:rPr>
              <a:t>Директивы</a:t>
            </a:r>
          </a:p>
          <a:p>
            <a:pPr indent="342900" algn="just">
              <a:buNone/>
            </a:pP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Интеррогативы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/вопросы</a:t>
            </a:r>
          </a:p>
          <a:p>
            <a:pPr indent="342900" algn="just">
              <a:buNone/>
            </a:pPr>
            <a:r>
              <a:rPr lang="ru-RU" sz="4000" b="1" u="sng" dirty="0" err="1" smtClean="0">
                <a:latin typeface="Times New Roman" pitchFamily="18" charset="0"/>
                <a:cs typeface="Times New Roman" pitchFamily="18" charset="0"/>
              </a:rPr>
              <a:t>Комиссивы</a:t>
            </a:r>
            <a:endParaRPr lang="ru-RU" sz="4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 algn="just">
              <a:buNone/>
            </a:pP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Менасив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 algn="just">
              <a:buNone/>
            </a:pPr>
            <a:r>
              <a:rPr lang="ru-RU" sz="4000" b="1" u="sng" dirty="0" err="1" smtClean="0">
                <a:latin typeface="Times New Roman" pitchFamily="18" charset="0"/>
                <a:cs typeface="Times New Roman" pitchFamily="18" charset="0"/>
              </a:rPr>
              <a:t>Декларатив</a:t>
            </a:r>
            <a:endParaRPr lang="ru-RU" sz="4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 algn="just">
              <a:buNone/>
            </a:pPr>
            <a:r>
              <a:rPr lang="ru-RU" sz="4000" b="1" u="sng" dirty="0" err="1" smtClean="0">
                <a:latin typeface="Times New Roman" pitchFamily="18" charset="0"/>
                <a:cs typeface="Times New Roman" pitchFamily="18" charset="0"/>
              </a:rPr>
              <a:t>Экспрессивы</a:t>
            </a:r>
            <a:endParaRPr lang="ru-RU" sz="4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 algn="just">
              <a:buFontTx/>
              <a:buChar char="-"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 algn="just">
              <a:buFontTx/>
              <a:buChar char="-"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 algn="just">
              <a:buAutoNum type="arabicPeriod"/>
            </a:pP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dirty="0" smtClean="0"/>
              <a:t>Типы РА (по характеру выражения </a:t>
            </a:r>
            <a:r>
              <a:rPr lang="ru-RU" b="1" dirty="0" err="1" smtClean="0"/>
              <a:t>иллокутивной</a:t>
            </a:r>
            <a:r>
              <a:rPr lang="ru-RU" b="1" dirty="0" smtClean="0"/>
              <a:t> силы)</a:t>
            </a:r>
          </a:p>
          <a:p>
            <a:pPr>
              <a:buNone/>
            </a:pPr>
            <a:r>
              <a:rPr lang="ru-RU" sz="5000" b="1" dirty="0" smtClean="0"/>
              <a:t>Прямые РА (КРА):</a:t>
            </a:r>
          </a:p>
          <a:p>
            <a:pPr>
              <a:buNone/>
            </a:pPr>
            <a:r>
              <a:rPr lang="ru-RU" sz="5000" dirty="0" smtClean="0"/>
              <a:t>     - перформативные</a:t>
            </a:r>
          </a:p>
          <a:p>
            <a:pPr>
              <a:buNone/>
            </a:pPr>
            <a:r>
              <a:rPr lang="ru-RU" sz="5000" dirty="0" smtClean="0"/>
              <a:t>     - </a:t>
            </a:r>
            <a:r>
              <a:rPr lang="ru-RU" sz="5000" dirty="0" err="1" smtClean="0"/>
              <a:t>неперформативные</a:t>
            </a:r>
            <a:endParaRPr lang="ru-RU" sz="5000" dirty="0" smtClean="0"/>
          </a:p>
          <a:p>
            <a:pPr>
              <a:buNone/>
            </a:pPr>
            <a:r>
              <a:rPr lang="ru-RU" sz="5000" b="1" dirty="0" smtClean="0"/>
              <a:t>Косвенные РА (ТРА):</a:t>
            </a:r>
          </a:p>
          <a:p>
            <a:pPr>
              <a:buNone/>
            </a:pPr>
            <a:r>
              <a:rPr lang="ru-RU" sz="5000" dirty="0" smtClean="0"/>
              <a:t>     - конвенциональные</a:t>
            </a:r>
          </a:p>
          <a:p>
            <a:pPr>
              <a:buNone/>
            </a:pPr>
            <a:r>
              <a:rPr lang="ru-RU" sz="5000" dirty="0" smtClean="0"/>
              <a:t>     - </a:t>
            </a:r>
            <a:r>
              <a:rPr lang="ru-RU" sz="5000" dirty="0" err="1" smtClean="0"/>
              <a:t>неконвенциональные</a:t>
            </a:r>
            <a:endParaRPr lang="ru-RU" sz="5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4000" b="1" i="1" dirty="0" smtClean="0"/>
              <a:t>Вопрос 3</a:t>
            </a:r>
          </a:p>
          <a:p>
            <a:pPr algn="ctr">
              <a:buNone/>
            </a:pPr>
            <a:endParaRPr lang="ru-RU" sz="4000" b="1" i="1" dirty="0" smtClean="0"/>
          </a:p>
          <a:p>
            <a:pPr algn="ctr">
              <a:buNone/>
            </a:pPr>
            <a:r>
              <a:rPr lang="ru-RU" sz="6000" b="1" i="1" dirty="0" smtClean="0"/>
              <a:t>Другие коммуникативные единицы </a:t>
            </a:r>
            <a:r>
              <a:rPr lang="ru-RU" sz="6000" b="1" i="1" dirty="0" err="1" smtClean="0"/>
              <a:t>дискурса</a:t>
            </a:r>
            <a:endParaRPr lang="ru-RU" sz="6000" b="1" i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b="1" i="1" dirty="0" smtClean="0"/>
          </a:p>
          <a:p>
            <a:pPr algn="ctr">
              <a:buNone/>
            </a:pPr>
            <a:endParaRPr lang="ru-RU" b="1" i="1" dirty="0" smtClean="0"/>
          </a:p>
          <a:p>
            <a:pPr algn="ctr">
              <a:buNone/>
            </a:pPr>
            <a:endParaRPr lang="ru-RU" b="1" i="1" dirty="0" smtClean="0"/>
          </a:p>
          <a:p>
            <a:pPr algn="ctr">
              <a:buNone/>
            </a:pPr>
            <a:r>
              <a:rPr lang="ru-RU" sz="6000" b="1" i="1" dirty="0" smtClean="0"/>
              <a:t>Коммуникативный ход </a:t>
            </a:r>
            <a:endParaRPr lang="ru-RU" sz="6000" b="1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7084814CD35F9E4FB9BEF72EB4339178" ma:contentTypeVersion="0" ma:contentTypeDescription="Создание документа." ma:contentTypeScope="" ma:versionID="39a715d14aaaf50f8ecea1512668234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15A80AB-BE2F-40C0-B943-4D4739F0CF50}"/>
</file>

<file path=customXml/itemProps2.xml><?xml version="1.0" encoding="utf-8"?>
<ds:datastoreItem xmlns:ds="http://schemas.openxmlformats.org/officeDocument/2006/customXml" ds:itemID="{B80BD15E-A774-4F3A-AFAA-50F473C41B17}"/>
</file>

<file path=customXml/itemProps3.xml><?xml version="1.0" encoding="utf-8"?>
<ds:datastoreItem xmlns:ds="http://schemas.openxmlformats.org/officeDocument/2006/customXml" ds:itemID="{E24E72E3-9839-4BDA-B54B-06488D7B2D7B}"/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431</Words>
  <Application>Microsoft Office PowerPoint</Application>
  <PresentationFormat>Экран (4:3)</PresentationFormat>
  <Paragraphs>61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44</cp:revision>
  <dcterms:created xsi:type="dcterms:W3CDTF">2019-09-01T08:37:24Z</dcterms:created>
  <dcterms:modified xsi:type="dcterms:W3CDTF">2020-04-21T19:58:09Z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0x0101007084814CD35F9E4FB9BEF72EB4339178</vt:lpwstr>
  </property>
</Properties>
</file>